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8" r:id="rId1"/>
  </p:sldMasterIdLst>
  <p:notesMasterIdLst>
    <p:notesMasterId r:id="rId14"/>
  </p:notesMasterIdLst>
  <p:handoutMasterIdLst>
    <p:handoutMasterId r:id="rId15"/>
  </p:handoutMasterIdLst>
  <p:sldIdLst>
    <p:sldId id="281" r:id="rId2"/>
    <p:sldId id="327" r:id="rId3"/>
    <p:sldId id="403" r:id="rId4"/>
    <p:sldId id="350" r:id="rId5"/>
    <p:sldId id="404" r:id="rId6"/>
    <p:sldId id="405" r:id="rId7"/>
    <p:sldId id="406" r:id="rId8"/>
    <p:sldId id="360" r:id="rId9"/>
    <p:sldId id="407" r:id="rId10"/>
    <p:sldId id="409" r:id="rId11"/>
    <p:sldId id="410" r:id="rId12"/>
    <p:sldId id="411" r:id="rId13"/>
  </p:sldIdLst>
  <p:sldSz cx="9144000" cy="6858000" type="letter"/>
  <p:notesSz cx="6888163" cy="10020300"/>
  <p:defaultTextStyle>
    <a:defPPr>
      <a:defRPr lang="en-US"/>
    </a:defPPr>
    <a:lvl1pPr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FAFD00"/>
      </a:buClr>
      <a:buSzPct val="90000"/>
      <a:buFont typeface="Wingdings" pitchFamily="2" charset="2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FAFD00"/>
      </a:buClr>
      <a:buSzPct val="90000"/>
      <a:buFont typeface="Wingdings" pitchFamily="2" charset="2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FAFD00"/>
      </a:buClr>
      <a:buSzPct val="90000"/>
      <a:buFont typeface="Wingdings" pitchFamily="2" charset="2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FAFD00"/>
      </a:buClr>
      <a:buSzPct val="90000"/>
      <a:buFont typeface="Wingdings" pitchFamily="2" charset="2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20000"/>
      </a:spcBef>
      <a:spcAft>
        <a:spcPct val="30000"/>
      </a:spcAft>
      <a:buClr>
        <a:srgbClr val="FAFD00"/>
      </a:buClr>
      <a:buSzPct val="90000"/>
      <a:buFont typeface="Wingdings" pitchFamily="2" charset="2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CC"/>
    <a:srgbClr val="FF0000"/>
    <a:srgbClr val="999999"/>
    <a:srgbClr val="B2B2B2"/>
    <a:srgbClr val="969696"/>
    <a:srgbClr val="808080"/>
    <a:srgbClr val="4D4D4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16" y="126"/>
      </p:cViewPr>
      <p:guideLst>
        <p:guide orient="horz" pos="3744"/>
        <p:guide orient="horz" pos="672"/>
        <p:guide orient="horz" pos="576"/>
        <p:guide orient="horz" pos="3672"/>
        <p:guide orient="horz" pos="4070"/>
        <p:guide pos="756"/>
        <p:guide pos="636"/>
        <p:guide pos="5850"/>
        <p:guide pos="-9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5495" cy="5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669" y="0"/>
            <a:ext cx="2985495" cy="5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8944"/>
            <a:ext cx="2985495" cy="50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669" y="9518944"/>
            <a:ext cx="2985495" cy="50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fld id="{4DEB0CA7-045E-40C5-950C-22990CE3CA13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5495" cy="5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669" y="0"/>
            <a:ext cx="2985495" cy="5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2475"/>
            <a:ext cx="5006975" cy="3756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174" y="4762039"/>
            <a:ext cx="5053815" cy="450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8944"/>
            <a:ext cx="2985495" cy="50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669" y="9518944"/>
            <a:ext cx="2985495" cy="50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3" tIns="46191" rIns="92383" bIns="46191" numCol="1" anchor="b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200">
                <a:effectLst/>
              </a:defRPr>
            </a:lvl1pPr>
          </a:lstStyle>
          <a:p>
            <a:pPr>
              <a:defRPr/>
            </a:pPr>
            <a:fld id="{EB72053D-A780-4541-BBEE-1423BB9C430A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1462088" y="6448425"/>
            <a:ext cx="7473950" cy="0"/>
          </a:xfrm>
          <a:prstGeom prst="line">
            <a:avLst/>
          </a:prstGeom>
          <a:noFill/>
          <a:ln w="31750">
            <a:solidFill>
              <a:srgbClr val="9999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CO" dirty="0"/>
          </a:p>
        </p:txBody>
      </p:sp>
      <p:pic>
        <p:nvPicPr>
          <p:cNvPr id="5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81400"/>
            <a:ext cx="933450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Logo Fundació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4000500"/>
            <a:ext cx="2714625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77963" y="1069975"/>
            <a:ext cx="6430962" cy="530225"/>
          </a:xfrm>
          <a:ln w="50800">
            <a:solidFill>
              <a:srgbClr val="FF0000"/>
            </a:solidFill>
          </a:ln>
        </p:spPr>
        <p:txBody>
          <a:bodyPr lIns="46800" tIns="46800" rIns="46800" bIns="46800"/>
          <a:lstStyle>
            <a:lvl1pPr>
              <a:defRPr/>
            </a:lvl1pPr>
          </a:lstStyle>
          <a:p>
            <a:r>
              <a:rPr lang="de-CH"/>
              <a:t>Click to edit Master title style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012950"/>
            <a:ext cx="7467600" cy="838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CH"/>
              <a:t>Click to edit Master title style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Logo Fundació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14287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Logo Fundació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14287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58913" y="1057275"/>
            <a:ext cx="3660775" cy="4765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2088" y="1057275"/>
            <a:ext cx="3660775" cy="4765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Logo Fundació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"/>
            <a:ext cx="14287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8913" y="414338"/>
            <a:ext cx="75787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8913" y="1057275"/>
            <a:ext cx="7473950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styles, Click to edit Master text styles</a:t>
            </a:r>
          </a:p>
          <a:p>
            <a:pPr lvl="1"/>
            <a:r>
              <a:rPr lang="en-US" smtClean="0"/>
              <a:t>Second level, second level, second level, second level, second level</a:t>
            </a:r>
          </a:p>
          <a:p>
            <a:pPr lvl="2"/>
            <a:r>
              <a:rPr lang="en-US" smtClean="0"/>
              <a:t>Third level, Third level, Third level, Third level, Third level, Third level</a:t>
            </a:r>
            <a:endParaRPr lang="de-CH" smtClean="0"/>
          </a:p>
          <a:p>
            <a:pPr lvl="0"/>
            <a:endParaRPr lang="de-CH" smtClean="0"/>
          </a:p>
          <a:p>
            <a:pPr lvl="0"/>
            <a:endParaRPr lang="en-US" smtClean="0"/>
          </a:p>
        </p:txBody>
      </p:sp>
      <p:sp>
        <p:nvSpPr>
          <p:cNvPr id="240644" name="Line 4"/>
          <p:cNvSpPr>
            <a:spLocks noChangeShapeType="1"/>
          </p:cNvSpPr>
          <p:nvPr/>
        </p:nvSpPr>
        <p:spPr bwMode="auto">
          <a:xfrm>
            <a:off x="1447800" y="228600"/>
            <a:ext cx="0" cy="685800"/>
          </a:xfrm>
          <a:prstGeom prst="line">
            <a:avLst/>
          </a:prstGeom>
          <a:noFill/>
          <a:ln w="15875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O" dirty="0"/>
          </a:p>
        </p:txBody>
      </p:sp>
      <p:sp>
        <p:nvSpPr>
          <p:cNvPr id="240645" name="Line 5"/>
          <p:cNvSpPr>
            <a:spLocks noChangeShapeType="1"/>
          </p:cNvSpPr>
          <p:nvPr/>
        </p:nvSpPr>
        <p:spPr bwMode="auto">
          <a:xfrm flipH="1">
            <a:off x="8924925" y="6170613"/>
            <a:ext cx="1588" cy="280987"/>
          </a:xfrm>
          <a:prstGeom prst="line">
            <a:avLst/>
          </a:prstGeom>
          <a:noFill/>
          <a:ln w="15875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O" dirty="0"/>
          </a:p>
        </p:txBody>
      </p:sp>
      <p:sp>
        <p:nvSpPr>
          <p:cNvPr id="240646" name="Rectangle 6"/>
          <p:cNvSpPr>
            <a:spLocks noChangeArrowheads="1"/>
          </p:cNvSpPr>
          <p:nvPr/>
        </p:nvSpPr>
        <p:spPr bwMode="auto">
          <a:xfrm>
            <a:off x="8582025" y="6149975"/>
            <a:ext cx="282575" cy="3048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/>
        </p:spPr>
        <p:txBody>
          <a:bodyPr wrap="none" lIns="36000" tIns="36000" rIns="36000" bIns="36000" anchor="ctr"/>
          <a:lstStyle/>
          <a:p>
            <a:pPr algn="r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32007E-2CFA-4397-9BE9-0B08B5C93B57}" type="slidenum">
              <a:rPr lang="de-DE" sz="1200" b="1">
                <a:solidFill>
                  <a:srgbClr val="7F7F7F"/>
                </a:solidFill>
                <a:effectLst/>
              </a:rPr>
              <a:pPr algn="r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‹Nº›</a:t>
            </a:fld>
            <a:endParaRPr lang="de-DE">
              <a:solidFill>
                <a:srgbClr val="7F7F7F"/>
              </a:solidFill>
              <a:effectLst/>
            </a:endParaRPr>
          </a:p>
        </p:txBody>
      </p:sp>
      <p:sp>
        <p:nvSpPr>
          <p:cNvPr id="240647" name="Line 7"/>
          <p:cNvSpPr>
            <a:spLocks noChangeShapeType="1"/>
          </p:cNvSpPr>
          <p:nvPr/>
        </p:nvSpPr>
        <p:spPr bwMode="auto">
          <a:xfrm>
            <a:off x="1450975" y="914400"/>
            <a:ext cx="7486650" cy="0"/>
          </a:xfrm>
          <a:prstGeom prst="line">
            <a:avLst/>
          </a:prstGeom>
          <a:noFill/>
          <a:ln w="31750">
            <a:solidFill>
              <a:srgbClr val="9999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O" dirty="0"/>
          </a:p>
        </p:txBody>
      </p:sp>
      <p:sp>
        <p:nvSpPr>
          <p:cNvPr id="240649" name="Text Box 9"/>
          <p:cNvSpPr txBox="1">
            <a:spLocks noChangeArrowheads="1"/>
          </p:cNvSpPr>
          <p:nvPr/>
        </p:nvSpPr>
        <p:spPr bwMode="auto">
          <a:xfrm>
            <a:off x="8285163" y="6423025"/>
            <a:ext cx="7048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63500" rIns="63500" bIns="63500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881879D-56A3-4E4C-9FE4-6EF476BCA72B}" type="datetime1">
              <a:rPr lang="de-CH" sz="900">
                <a:solidFill>
                  <a:schemeClr val="tx2"/>
                </a:solidFill>
                <a:effectLst/>
              </a:rPr>
              <a:pPr algn="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08.06.2011</a:t>
            </a:fld>
            <a:endParaRPr lang="en-US" sz="900" dirty="0">
              <a:effectLst/>
            </a:endParaRPr>
          </a:p>
        </p:txBody>
      </p:sp>
      <p:sp>
        <p:nvSpPr>
          <p:cNvPr id="240651" name="Line 11"/>
          <p:cNvSpPr>
            <a:spLocks noChangeShapeType="1"/>
          </p:cNvSpPr>
          <p:nvPr userDrawn="1"/>
        </p:nvSpPr>
        <p:spPr bwMode="auto">
          <a:xfrm flipH="1">
            <a:off x="1462088" y="6448425"/>
            <a:ext cx="7473950" cy="0"/>
          </a:xfrm>
          <a:prstGeom prst="line">
            <a:avLst/>
          </a:prstGeom>
          <a:noFill/>
          <a:ln w="31750">
            <a:solidFill>
              <a:srgbClr val="9999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CO" dirty="0"/>
          </a:p>
        </p:txBody>
      </p:sp>
      <p:pic>
        <p:nvPicPr>
          <p:cNvPr id="1034" name="Picture 14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980113"/>
            <a:ext cx="10826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</p:sldLayoutIdLst>
  <p:transition advClick="0"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290513" indent="-290513" algn="l" rtl="0" eaLnBrk="0" fontAlgn="base" hangingPunct="0">
        <a:spcBef>
          <a:spcPct val="20000"/>
        </a:spcBef>
        <a:spcAft>
          <a:spcPct val="30000"/>
        </a:spcAft>
        <a:buClr>
          <a:schemeClr val="accent1"/>
        </a:buClr>
        <a:buSzPct val="9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794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ebdings" pitchFamily="18" charset="2"/>
        <a:buChar char="4"/>
        <a:defRPr sz="2000">
          <a:solidFill>
            <a:schemeClr val="tx1"/>
          </a:solidFill>
          <a:latin typeface="+mn-lt"/>
        </a:defRPr>
      </a:lvl2pPr>
      <a:lvl3pPr marL="798513" indent="-225425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</a:defRPr>
      </a:lvl3pPr>
      <a:lvl4pPr marL="17907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000">
          <a:solidFill>
            <a:schemeClr val="tx1"/>
          </a:solidFill>
          <a:latin typeface="+mn-lt"/>
        </a:defRPr>
      </a:lvl4pPr>
      <a:lvl5pPr marL="22098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5000"/>
        <a:buChar char="»"/>
        <a:defRPr sz="2000">
          <a:solidFill>
            <a:schemeClr val="tx1"/>
          </a:solidFill>
          <a:latin typeface="+mn-lt"/>
        </a:defRPr>
      </a:lvl5pPr>
      <a:lvl6pPr marL="2667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5000"/>
        <a:defRPr sz="2000">
          <a:solidFill>
            <a:schemeClr val="tx1"/>
          </a:solidFill>
          <a:latin typeface="+mn-lt"/>
        </a:defRPr>
      </a:lvl6pPr>
      <a:lvl7pPr marL="31242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5000"/>
        <a:defRPr sz="2000">
          <a:solidFill>
            <a:schemeClr val="tx1"/>
          </a:solidFill>
          <a:latin typeface="+mn-lt"/>
        </a:defRPr>
      </a:lvl7pPr>
      <a:lvl8pPr marL="35814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5000"/>
        <a:defRPr sz="2000">
          <a:solidFill>
            <a:schemeClr val="tx1"/>
          </a:solidFill>
          <a:latin typeface="+mn-lt"/>
        </a:defRPr>
      </a:lvl8pPr>
      <a:lvl9pPr marL="40386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5000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642918"/>
            <a:ext cx="7286676" cy="1643074"/>
          </a:xfrm>
        </p:spPr>
        <p:txBody>
          <a:bodyPr/>
          <a:lstStyle/>
          <a:p>
            <a:pPr algn="ctr"/>
            <a:r>
              <a:rPr lang="es-CO" sz="1600" b="1" dirty="0" smtClean="0"/>
              <a:t>“Los sentidos en busca del sentido ,de los escenarios rurales como escuelas vivas” </a:t>
            </a:r>
            <a:br>
              <a:rPr lang="es-CO" sz="1600" b="1" dirty="0" smtClean="0"/>
            </a:br>
            <a:r>
              <a:rPr lang="es-CO" sz="1600" b="1" dirty="0" smtClean="0"/>
              <a:t/>
            </a:r>
            <a:br>
              <a:rPr lang="es-CO" sz="1600" b="1" dirty="0" smtClean="0"/>
            </a:br>
            <a:r>
              <a:rPr lang="es-CO" sz="1600" b="1" dirty="0" smtClean="0"/>
              <a:t>Chocontá 2011</a:t>
            </a:r>
            <a:endParaRPr lang="es-CO" sz="1600" dirty="0" smtClean="0"/>
          </a:p>
        </p:txBody>
      </p:sp>
      <p:pic>
        <p:nvPicPr>
          <p:cNvPr id="4" name="3 Imagen" descr="f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-748047"/>
            <a:ext cx="4286280" cy="7606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 smtClean="0"/>
              <a:t>¿Por qué partir de  la educación ambiental  y el PRAE como plataforma de articulación transversal de las demás áreas curriculares ? </a:t>
            </a:r>
            <a:endParaRPr lang="es-CO" sz="1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sz="1400" dirty="0" smtClean="0"/>
              <a:t> </a:t>
            </a:r>
          </a:p>
          <a:p>
            <a:pPr algn="just"/>
            <a:r>
              <a:rPr lang="es-MX" sz="1400" dirty="0" smtClean="0"/>
              <a:t>Porque en la educación ambiental confluyen una serie de técnicas interdisciplinarias en las que se vinculan distintas áreas culturales ,sociales, lingüísticas  y artísticas erigiéndose de esta manera como el“ principio de una educación integral permanente”. En  la medida ,en que es un proceso que consiste en reconocer valores y aclarar conceptos con el objeto de fomentar las destrezas y actitudes necesarias para comprender y apreciar las interrelaciones entre el ser humano su cultura y su medio físico. Prepara a los individuos y colectivos para el saber, para el dialogo de saberes ,para el saber hacer y saber ser .Contribuyendo así en la construcción de una cultura participativa, inclusiva y diversa  que tenga en cuenta las  particularidades de las regiones de manera diferenciada de acuerdo con el contexto</a:t>
            </a:r>
            <a:r>
              <a:rPr lang="es-MX" dirty="0" smtClean="0"/>
              <a:t>.</a:t>
            </a:r>
          </a:p>
          <a:p>
            <a:pPr algn="just"/>
            <a:r>
              <a:rPr lang="es-MX" sz="1400" dirty="0" smtClean="0"/>
              <a:t>En este orden de ideas el PRAE en su calidad de  proyecto socio ambiental  que involucra distintos  componentes pedagógicos en la búsqueda de soluciones a problemáticas del contexto. Integra el currículo a partir del reconocimiento de situaciones ambientales  , sociales y culturales que vinculan o articulan una forma de participación de todos los actores interesados en el desarrollo del proceso. Movilizando el conocimiento de forma integral para permitir la transformación de una situación o problemática dada. </a:t>
            </a:r>
          </a:p>
          <a:p>
            <a:pPr algn="just"/>
            <a:endParaRPr lang="es-MX" dirty="0" smtClean="0"/>
          </a:p>
          <a:p>
            <a:pPr algn="just"/>
            <a:endParaRPr lang="es-MX" dirty="0" smtClean="0"/>
          </a:p>
          <a:p>
            <a:pPr algn="just">
              <a:buNone/>
            </a:pP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Instrumentos de seguimiento (</a:t>
            </a:r>
            <a:r>
              <a:rPr lang="es-MX" dirty="0" err="1" smtClean="0"/>
              <a:t>Talleristas</a:t>
            </a:r>
            <a:r>
              <a:rPr lang="es-MX" dirty="0" smtClean="0"/>
              <a:t>)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1538" y="1214422"/>
          <a:ext cx="7143798" cy="5151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633"/>
                <a:gridCol w="1190633"/>
                <a:gridCol w="1190633"/>
                <a:gridCol w="1190633"/>
                <a:gridCol w="1190633"/>
                <a:gridCol w="1190633"/>
              </a:tblGrid>
              <a:tr h="66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Actividades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del día 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OBJETIVOS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LOGROS  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11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Dificultades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es-ES" sz="11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Acciones correctivas </a:t>
                      </a: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REFLEXIÓN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1194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(Acciones)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(Alcances )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Aquí se registraría si efectivamente lo que se propuso como alcance, se desarrolló plenamente, vía la metodología planteada.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En esta columna se daría cuenta de los escollos con los que nos topamos en el momento de materializar los alcances</a:t>
                      </a:r>
                      <a:r>
                        <a:rPr lang="es-ES" sz="11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propuestos</a:t>
                      </a:r>
                      <a:endParaRPr lang="es-CO" sz="11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Aquí</a:t>
                      </a:r>
                      <a:r>
                        <a:rPr lang="es-ES" sz="11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se expresa</a:t>
                      </a: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la manera como se afrontaron  las dificultades ,teniendo</a:t>
                      </a:r>
                      <a:r>
                        <a:rPr lang="es-ES" sz="11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siempre presente las metas a las que le estamos apuntando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11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Se analiza críticamente   la pertinencia y eficacia  de  lo que aconteció en la sesión de manera reflexiva, es decir, que se trata de  un análisis argumentativo y no  descriptivo, este se realiza siempre de cara a  la consecución de las dos  metas  gruesas establecidas en el proyecto general.</a:t>
                      </a:r>
                      <a:endParaRPr lang="es-CO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58214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Instrumentos de seguimiento (Docentes )</a:t>
            </a:r>
            <a:endParaRPr lang="es-CO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857353" y="1643050"/>
          <a:ext cx="5786480" cy="2428891"/>
        </p:xfrm>
        <a:graphic>
          <a:graphicData uri="http://schemas.openxmlformats.org/drawingml/2006/table">
            <a:tbl>
              <a:tblPr/>
              <a:tblGrid>
                <a:gridCol w="1506518"/>
                <a:gridCol w="967213"/>
                <a:gridCol w="1229793"/>
                <a:gridCol w="2082956"/>
              </a:tblGrid>
              <a:tr h="24288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dirty="0" smtClean="0">
                          <a:latin typeface="Arial Unicode MS"/>
                          <a:ea typeface="Times New Roman"/>
                        </a:rPr>
                        <a:t>LO </a:t>
                      </a:r>
                      <a:r>
                        <a:rPr lang="es-ES" sz="900" dirty="0">
                          <a:latin typeface="Arial Unicode MS"/>
                          <a:ea typeface="Times New Roman"/>
                        </a:rPr>
                        <a:t>QUE SE PODRIA APRENDER</a:t>
                      </a:r>
                      <a:endParaRPr lang="es-CO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dirty="0" smtClean="0">
                          <a:latin typeface="Arial Unicode MS"/>
                          <a:ea typeface="Times New Roman"/>
                        </a:rPr>
                        <a:t>LAS </a:t>
                      </a:r>
                      <a:r>
                        <a:rPr lang="es-ES" sz="900" dirty="0">
                          <a:latin typeface="Arial Unicode MS"/>
                          <a:ea typeface="Times New Roman"/>
                        </a:rPr>
                        <a:t>AREAS QUE PUEDEN INTEGRARSE Y DE QUE FORMA</a:t>
                      </a:r>
                      <a:endParaRPr lang="es-CO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dirty="0" smtClean="0">
                          <a:latin typeface="Arial Unicode MS"/>
                          <a:ea typeface="Times New Roman"/>
                        </a:rPr>
                        <a:t>QUE </a:t>
                      </a:r>
                      <a:r>
                        <a:rPr lang="es-ES" sz="900" dirty="0">
                          <a:latin typeface="Arial Unicode MS"/>
                          <a:ea typeface="Times New Roman"/>
                        </a:rPr>
                        <a:t>ME PARECE Y QUE NO DEL EJERCICIO</a:t>
                      </a:r>
                      <a:endParaRPr lang="es-CO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ES" sz="900" dirty="0" smtClean="0">
                        <a:latin typeface="Arial Unicode MS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900" dirty="0" smtClean="0">
                          <a:latin typeface="Arial Unicode MS"/>
                          <a:ea typeface="Times New Roman"/>
                        </a:rPr>
                        <a:t>APORTES </a:t>
                      </a:r>
                      <a:r>
                        <a:rPr lang="es-ES" sz="900" dirty="0">
                          <a:latin typeface="Arial Unicode MS"/>
                          <a:ea typeface="Times New Roman"/>
                        </a:rPr>
                        <a:t>A LA COMUNIDAD Y LA ESCUELA</a:t>
                      </a:r>
                      <a:endParaRPr lang="es-CO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>
                <a:solidFill>
                  <a:srgbClr val="FF0000"/>
                </a:solidFill>
              </a:rPr>
              <a:t>Reseña Historica.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857232"/>
            <a:ext cx="7473950" cy="5143536"/>
          </a:xfrm>
        </p:spPr>
        <p:txBody>
          <a:bodyPr/>
          <a:lstStyle/>
          <a:p>
            <a:pPr algn="just"/>
            <a:endParaRPr lang="es-MX" sz="1400" dirty="0" smtClean="0"/>
          </a:p>
          <a:p>
            <a:pPr algn="ctr"/>
            <a:r>
              <a:rPr lang="es-MX" sz="1400" u="sng" dirty="0" smtClean="0"/>
              <a:t>Los antecedentes que dieron origen al programa en mención  están representados por dos hitos: </a:t>
            </a:r>
          </a:p>
          <a:p>
            <a:pPr algn="just"/>
            <a:endParaRPr lang="es-MX" sz="1400" dirty="0" smtClean="0"/>
          </a:p>
          <a:p>
            <a:pPr algn="just"/>
            <a:r>
              <a:rPr lang="es-MX" sz="1400" dirty="0" smtClean="0"/>
              <a:t>1.  El proyecto de Exploración visual efectuado durante los años 2008  y 2009.</a:t>
            </a:r>
          </a:p>
          <a:p>
            <a:pPr algn="just"/>
            <a:r>
              <a:rPr lang="es-MX" sz="1400" dirty="0" smtClean="0"/>
              <a:t> Este consistió</a:t>
            </a:r>
            <a:r>
              <a:rPr lang="es-MX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la realización de una serie de </a:t>
            </a:r>
            <a:r>
              <a:rPr lang="es-E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talleres que  giraron entorno a dos líneas de acción: el reconocimiento del entorno y el diagnóstico de las problemáticas ambientales de las escuelas participantes. </a:t>
            </a:r>
            <a:r>
              <a:rPr lang="es-CO" sz="1400" dirty="0" smtClean="0"/>
              <a:t>Allí los niños encontraron un espacio de reflexión y cuidado del medioambiente a través de expresiones artísticas y el desarrollo de habilidades expresivas.</a:t>
            </a:r>
          </a:p>
          <a:p>
            <a:pPr algn="just"/>
            <a:r>
              <a:rPr lang="es-ES" sz="1400" dirty="0" smtClean="0"/>
              <a:t>El programa se caracterizó por promover el desarrollo infantil recurriendo a “modalidades pedagógicas  no convencionales”  apoyándose en actividades artísticas, desde las cuales se abordaron aspectos curriculares y didácticos.</a:t>
            </a:r>
          </a:p>
          <a:p>
            <a:pPr algn="just"/>
            <a:r>
              <a:rPr lang="es-ES" sz="1400" dirty="0" smtClean="0"/>
              <a:t>El programa de Exploración Visual trabajó desde cuatro áreas de desarrollo: </a:t>
            </a:r>
          </a:p>
          <a:p>
            <a:pPr algn="just"/>
            <a:r>
              <a:rPr lang="es-ES" sz="1400" dirty="0" smtClean="0"/>
              <a:t>Área de Independencia y Confianza en Sí Mismo </a:t>
            </a:r>
          </a:p>
          <a:p>
            <a:pPr algn="just"/>
            <a:r>
              <a:rPr lang="es-ES" sz="1400" dirty="0" smtClean="0"/>
              <a:t>Área de la Convivencia </a:t>
            </a:r>
          </a:p>
          <a:p>
            <a:pPr algn="just"/>
            <a:r>
              <a:rPr lang="es-ES" sz="1400" dirty="0" smtClean="0"/>
              <a:t>Área de la Expresión de Sentimientos </a:t>
            </a:r>
          </a:p>
          <a:p>
            <a:pPr algn="just"/>
            <a:r>
              <a:rPr lang="es-ES" sz="1400" dirty="0" smtClean="0"/>
              <a:t> Área del Desarrollo Intelectual.</a:t>
            </a:r>
            <a:endParaRPr lang="es-CO" sz="1400" dirty="0" smtClean="0"/>
          </a:p>
          <a:p>
            <a:pPr algn="just"/>
            <a:endParaRPr lang="es-CO" sz="1400" dirty="0" smtClean="0"/>
          </a:p>
          <a:p>
            <a:pPr algn="just"/>
            <a:endParaRPr lang="es-MX" sz="1400" dirty="0" smtClean="0"/>
          </a:p>
          <a:p>
            <a:pPr algn="just"/>
            <a:endParaRPr lang="es-ES" sz="1400" dirty="0" smtClean="0"/>
          </a:p>
          <a:p>
            <a:pPr algn="just">
              <a:buNone/>
            </a:pPr>
            <a:endParaRPr lang="es-ES" sz="17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CO" sz="17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CO" sz="1800" dirty="0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Flecha abajo"/>
          <p:cNvSpPr/>
          <p:nvPr/>
        </p:nvSpPr>
        <p:spPr>
          <a:xfrm>
            <a:off x="2214546" y="1714488"/>
            <a:ext cx="357190" cy="1143008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0" name="9 Flecha abajo"/>
          <p:cNvSpPr/>
          <p:nvPr/>
        </p:nvSpPr>
        <p:spPr>
          <a:xfrm>
            <a:off x="6500826" y="1643050"/>
            <a:ext cx="337346" cy="121444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857224" y="2928934"/>
            <a:ext cx="2786082" cy="5719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s-CO" sz="1200" b="1" dirty="0" smtClean="0"/>
              <a:t>1. El  cuidado y la importancia  del medio ambiente</a:t>
            </a:r>
            <a:endParaRPr kumimoji="0" lang="es-CO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4714876" y="2928934"/>
            <a:ext cx="3827909" cy="7858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s-CO" sz="1400" b="1" dirty="0" smtClean="0"/>
              <a:t> 2.</a:t>
            </a:r>
            <a:r>
              <a:rPr lang="es-CO" sz="1200" b="1" dirty="0" smtClean="0"/>
              <a:t> la revaloración de  la </a:t>
            </a:r>
            <a:r>
              <a:rPr lang="es-CO" sz="1200" b="1" dirty="0"/>
              <a:t>identidad, observada a través de la </a:t>
            </a:r>
            <a:r>
              <a:rPr lang="es-CO" sz="1200" b="1" dirty="0" smtClean="0"/>
              <a:t>indagación que hacían los niños </a:t>
            </a:r>
            <a:r>
              <a:rPr lang="es-CO" sz="1200" b="1" dirty="0"/>
              <a:t>sobre si mismos y su </a:t>
            </a:r>
            <a:r>
              <a:rPr lang="es-CO" sz="1200" b="1" dirty="0" smtClean="0"/>
              <a:t>entorno por medio de la práctica artística</a:t>
            </a:r>
            <a:r>
              <a:rPr lang="es-CO" sz="1400" dirty="0" smtClean="0"/>
              <a:t>.</a:t>
            </a:r>
            <a:endParaRPr lang="es-CO" sz="1400" dirty="0"/>
          </a:p>
        </p:txBody>
      </p:sp>
      <p:pic>
        <p:nvPicPr>
          <p:cNvPr id="13" name="12 Imagen" descr="DSC012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072330" y="3929066"/>
            <a:ext cx="1578114" cy="235743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13 Imagen" descr="DSC01256.JPG"/>
          <p:cNvPicPr>
            <a:picLocks noChangeAspect="1"/>
          </p:cNvPicPr>
          <p:nvPr/>
        </p:nvPicPr>
        <p:blipFill>
          <a:blip r:embed="rId3" cstate="print"/>
          <a:srcRect l="6940" t="11005" r="2216" b="2966"/>
          <a:stretch>
            <a:fillRect/>
          </a:stretch>
        </p:blipFill>
        <p:spPr>
          <a:xfrm>
            <a:off x="4572000" y="3929066"/>
            <a:ext cx="1684951" cy="2383590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8" name="17 Imagen" descr="PICT0021.JPG"/>
          <p:cNvPicPr>
            <a:picLocks noChangeAspect="1"/>
          </p:cNvPicPr>
          <p:nvPr/>
        </p:nvPicPr>
        <p:blipFill>
          <a:blip r:embed="rId4" cstate="print"/>
          <a:srcRect t="5000"/>
          <a:stretch>
            <a:fillRect/>
          </a:stretch>
        </p:blipFill>
        <p:spPr>
          <a:xfrm>
            <a:off x="1214414" y="3714752"/>
            <a:ext cx="2143122" cy="271462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15" name="1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16" name="1 Título"/>
          <p:cNvSpPr txBox="1">
            <a:spLocks/>
          </p:cNvSpPr>
          <p:nvPr/>
        </p:nvSpPr>
        <p:spPr bwMode="auto">
          <a:xfrm>
            <a:off x="928662" y="1071546"/>
            <a:ext cx="7578725" cy="50006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Taller de exploración visual se fundamento  en la experiencia sensible como estrategia cognitiva  orientada por dos ejes estructurales.</a:t>
            </a:r>
            <a:endParaRPr kumimoji="0" lang="es-CO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1400" b="1" dirty="0" smtClean="0"/>
              <a:t/>
            </a:r>
            <a:br>
              <a:rPr lang="es-ES" sz="1400" b="1" dirty="0" smtClean="0"/>
            </a:br>
            <a:r>
              <a:rPr lang="es-ES" sz="1400" b="1" dirty="0" smtClean="0"/>
              <a:t>El segundo hito se materializo en el programa  “LEER PARA ESCRIBIR, ESCRIBIR PARA SER LEIDO”</a:t>
            </a:r>
            <a:r>
              <a:rPr lang="es-CO" sz="1400" b="1" dirty="0" smtClean="0"/>
              <a:t/>
            </a:r>
            <a:br>
              <a:rPr lang="es-CO" sz="1400" b="1" dirty="0" smtClean="0"/>
            </a:br>
            <a:r>
              <a:rPr lang="es-ES" sz="1400" b="1" dirty="0" smtClean="0"/>
              <a:t>Recuperación y construcción de una memoria colectiva</a:t>
            </a:r>
            <a:r>
              <a:rPr lang="es-CO" b="1" dirty="0" smtClean="0"/>
              <a:t/>
            </a:r>
            <a:br>
              <a:rPr lang="es-CO" b="1" dirty="0" smtClean="0"/>
            </a:br>
            <a:endParaRPr lang="es-ES" dirty="0" smtClean="0"/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57290" y="1214422"/>
            <a:ext cx="7486650" cy="4429156"/>
          </a:xfrm>
        </p:spPr>
        <p:txBody>
          <a:bodyPr/>
          <a:lstStyle/>
          <a:p>
            <a:pPr algn="just"/>
            <a:endParaRPr lang="es-CO" sz="1400" dirty="0" smtClean="0"/>
          </a:p>
          <a:p>
            <a:pPr algn="just"/>
            <a:r>
              <a:rPr lang="es-CO" sz="1400" dirty="0" smtClean="0"/>
              <a:t>Este programa  se concibió ,atendiendo a las sugerencias de los docentes y demás actores involucrados en el proceso  de evaluación correspondiente a las actividades ejecutadas  en los años 2008-2009 donde  se identificaron una serie de necesidades.</a:t>
            </a:r>
          </a:p>
          <a:p>
            <a:pPr lvl="0" algn="just">
              <a:buNone/>
            </a:pPr>
            <a:r>
              <a:rPr lang="de-CH" sz="1400" dirty="0" smtClean="0"/>
              <a:t>     Relacionadas  con la detección de ciertas  falencias  en el área de lenguaje,por este motivo  el proyecto se oriento hacia el fortalecimiento de las competencias  comunicativas en los procesos </a:t>
            </a:r>
            <a:r>
              <a:rPr lang="es-ES" sz="1400" dirty="0" smtClean="0"/>
              <a:t>lectoescriturales, orales y literarios de los 445 niños y niñas adscritos a las doce escuelas rurales pertenecientes al Colegio Departamental Rufino Cuervo</a:t>
            </a:r>
            <a:r>
              <a:rPr lang="de-CH" sz="1400" dirty="0" smtClean="0"/>
              <a:t> .</a:t>
            </a:r>
            <a:r>
              <a:rPr lang="es-ES" sz="1400" b="1" dirty="0" smtClean="0"/>
              <a:t> </a:t>
            </a:r>
          </a:p>
          <a:p>
            <a:pPr lvl="0" algn="ctr">
              <a:buNone/>
            </a:pPr>
            <a:endParaRPr lang="de-CH" sz="1400" dirty="0" smtClean="0"/>
          </a:p>
        </p:txBody>
      </p:sp>
      <p:pic>
        <p:nvPicPr>
          <p:cNvPr id="4" name="3 Imagen" descr="P109068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571876"/>
            <a:ext cx="3857652" cy="25617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s-ES" sz="1600" b="1" dirty="0" smtClean="0"/>
              <a:t>El contexto del problema y  la justificación de la propuesta</a:t>
            </a:r>
            <a:br>
              <a:rPr lang="es-ES" sz="1600" b="1" dirty="0" smtClean="0"/>
            </a:br>
            <a:r>
              <a:rPr lang="es-ES" sz="1600" b="1" dirty="0" smtClean="0"/>
              <a:t>se fundamento sobre los siguientes interrogantes: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2143108" y="2143116"/>
            <a:ext cx="6215106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/>
              <a:t>¿Qué es y para qué sirve el lenguaje?</a:t>
            </a:r>
            <a:endParaRPr lang="es-CO" sz="1600" dirty="0"/>
          </a:p>
        </p:txBody>
      </p:sp>
      <p:sp>
        <p:nvSpPr>
          <p:cNvPr id="5" name="4 Rectángulo"/>
          <p:cNvSpPr/>
          <p:nvPr/>
        </p:nvSpPr>
        <p:spPr>
          <a:xfrm>
            <a:off x="2285984" y="2714620"/>
            <a:ext cx="557214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/>
              <a:t>      ¿Desde dónde se mira el Lenguaje?</a:t>
            </a:r>
            <a:endParaRPr lang="es-CO" sz="1600" dirty="0"/>
          </a:p>
        </p:txBody>
      </p:sp>
      <p:sp>
        <p:nvSpPr>
          <p:cNvPr id="6" name="5 Rectángulo"/>
          <p:cNvSpPr/>
          <p:nvPr/>
        </p:nvSpPr>
        <p:spPr>
          <a:xfrm>
            <a:off x="2500298" y="3357562"/>
            <a:ext cx="535783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 smtClean="0"/>
              <a:t>¿Qué significa  Leer y escribir en la escuela, hoy?</a:t>
            </a:r>
            <a:endParaRPr lang="es-CO" sz="1600" dirty="0"/>
          </a:p>
        </p:txBody>
      </p:sp>
      <p:pic>
        <p:nvPicPr>
          <p:cNvPr id="1026" name="Picture 2" descr="C:\Users\Juan Camilo\Back Up 2\Juan Camilo\Mis documentos\work\choconta\Chocontá 2010\Registro Fotografíco\PICT0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154729" y="4560387"/>
            <a:ext cx="2193047" cy="16447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Llamada ovalada"/>
          <p:cNvSpPr/>
          <p:nvPr/>
        </p:nvSpPr>
        <p:spPr bwMode="auto">
          <a:xfrm>
            <a:off x="2214546" y="1142984"/>
            <a:ext cx="5929354" cy="3571900"/>
          </a:xfrm>
          <a:prstGeom prst="wedgeEllipseCallou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57200" marR="0" indent="-4572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30000"/>
              </a:spcAft>
              <a:buClr>
                <a:srgbClr val="FAFD00"/>
              </a:buClr>
              <a:buSzPct val="90000"/>
              <a:buFont typeface="Wingdings" pitchFamily="2" charset="2"/>
              <a:buNone/>
              <a:tabLst/>
            </a:pPr>
            <a:endParaRPr kumimoji="0" lang="es-CO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1538" y="1928802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Blip>
                <a:blip r:embed="rId2"/>
              </a:buBlip>
            </a:pPr>
            <a:r>
              <a:rPr lang="de-CH" sz="1600" dirty="0" smtClean="0">
                <a:effectLst/>
              </a:rPr>
              <a:t>El segundo eje de formación se baso en el fomento de una conciencia y conducta  ecologica ,contextualmente situada en las particularidades propias del entorno rural.</a:t>
            </a:r>
            <a:endParaRPr lang="de-CH" sz="1600" dirty="0" smtClean="0">
              <a:solidFill>
                <a:srgbClr val="FF0000"/>
              </a:solidFill>
              <a:effectLst/>
            </a:endParaRPr>
          </a:p>
          <a:p>
            <a:pPr marL="342900" indent="-342900" algn="just">
              <a:buBlip>
                <a:blip r:embed="rId2"/>
              </a:buBlip>
            </a:pPr>
            <a:r>
              <a:rPr lang="de-CH" sz="1600" dirty="0" smtClean="0">
                <a:effectLst/>
              </a:rPr>
              <a:t>Estos dos pilares buscaron desarrollar capacidades de liderazgo, identidad y pertenencia, para que los niños y niñas reconocieran su entorno y  de esta manera lograran resolver  sus propios problemas fisico-ambientales a través de distintas disciplinas artísticas , las ciencias  naturales y el lenguaje.</a:t>
            </a:r>
          </a:p>
          <a:p>
            <a:pPr marL="342900" indent="-342900" algn="just">
              <a:buBlip>
                <a:blip r:embed="rId2"/>
              </a:buBlip>
            </a:pPr>
            <a:r>
              <a:rPr lang="de-CH" sz="1600" dirty="0" smtClean="0">
                <a:effectLst/>
              </a:rPr>
              <a:t>Simultaneamente se implementaron una serie de talleres enfocados  a los 22 maestros de las sedes rurales para brindar herramientas pedagogicas en el área de lenguaje y así vigorizar  los procesos de aula.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Evaluación 2010-Proyección 2011</a:t>
            </a:r>
            <a:endParaRPr lang="es-CO" dirty="0"/>
          </a:p>
        </p:txBody>
      </p:sp>
      <p:sp>
        <p:nvSpPr>
          <p:cNvPr id="3" name="2 CuadroTexto"/>
          <p:cNvSpPr txBox="1"/>
          <p:nvPr/>
        </p:nvSpPr>
        <p:spPr>
          <a:xfrm>
            <a:off x="1643042" y="1285860"/>
            <a:ext cx="6500858" cy="620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400" dirty="0" smtClean="0">
                <a:effectLst/>
              </a:rPr>
              <a:t>Luego de hacer un juicioso ejercicio de reflexión ,basado en el análisis de los avances, logros y por supuesto aciertos y desaciertos con los que nos hemos enriquecido y enfrentado a lo largo del desarrollo del proceso adelantado desde el 2008 a la fecha , salta a la vista algo que parece evidente ,si bien la escuela hace las veces de puente  entre la cultura escolar , su particular modo de producir conocimiento,  y los otros saberes que se originan en y a partir del contexto en el cual esta se inscribe ,estos no siempre entran en dialogo.</a:t>
            </a:r>
            <a:endParaRPr lang="es-CO" sz="1400" dirty="0" smtClean="0">
              <a:effectLst/>
            </a:endParaRPr>
          </a:p>
          <a:p>
            <a:pPr algn="just"/>
            <a:r>
              <a:rPr lang="es-CO" sz="1400" dirty="0" smtClean="0">
                <a:effectLst/>
              </a:rPr>
              <a:t>Teniendo esto en mente surge la necesidad de encontrar una vía por medio de la cual se logre  superar la brecha que separa lo que sucede en el ámbito escolar y la vida cotidiana, comprendiendo ambos ámbitos como espacios donde se generan aprendizajes de los que se derivan distintas formas de conocer e interpretar el mundo.</a:t>
            </a:r>
          </a:p>
          <a:p>
            <a:pPr algn="just"/>
            <a:r>
              <a:rPr lang="es-CO" sz="1400" dirty="0" smtClean="0">
                <a:effectLst/>
              </a:rPr>
              <a:t>Ya que esto acontece en un espacio eminentemente rural es preciso indagar como, sus particularidades  culturales ,sociales y biofísicas están contribuyendo a edificar junto con la escuela la cosmovisión o marco interpretativo a partir del cual conciben su realidad los niños y niñas adscritos a las sedes rurales, para lograr este cometido se hace indispensable ,repensar la necesidad de  darle un </a:t>
            </a:r>
            <a:r>
              <a:rPr lang="es-ES_tradnl" sz="1400" dirty="0" smtClean="0">
                <a:effectLst/>
              </a:rPr>
              <a:t>papel protagónico al entorno rural no solo cómo insumo de trabajo, sino como escenario de aprendizaje.</a:t>
            </a:r>
          </a:p>
          <a:p>
            <a:pPr algn="just"/>
            <a:r>
              <a:rPr lang="es-CO" sz="1400" dirty="0" smtClean="0">
                <a:effectLst/>
              </a:rPr>
              <a:t>Es precisamente aquí que cobra relevancia el concepto y la aplicación de  una educación en contexto, ello se llevaría a cabo a través la construcción de una reflexión practica sobre lo que significa   el quehacer pedagógico en el entorno rural .Con este propósito se formulan las siguientes metas:</a:t>
            </a:r>
          </a:p>
          <a:p>
            <a:pPr algn="just"/>
            <a:endParaRPr lang="es-CO" sz="1400" dirty="0" smtClean="0">
              <a:effectLst/>
            </a:endParaRPr>
          </a:p>
          <a:p>
            <a:endParaRPr lang="es-MX" sz="1600" dirty="0" smtClean="0">
              <a:effectLst/>
            </a:endParaRPr>
          </a:p>
          <a:p>
            <a:endParaRPr lang="es-MX" sz="1600" dirty="0" smtClean="0">
              <a:effectLst/>
            </a:endParaRPr>
          </a:p>
          <a:p>
            <a:endParaRPr lang="es-CO" sz="1600" dirty="0"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CH" dirty="0" smtClean="0">
                <a:solidFill>
                  <a:srgbClr val="FF0000"/>
                </a:solidFill>
              </a:rPr>
              <a:t> OBJETIVO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Orientar las prácticas pedagógicas para el desarrollo de competencias comunicativas, científicas naturales , sociales y ciudadanas que permitan un mayor nivel de claridad de las dinámicas rurales y sus implicaciones para el funcionamiento institucional.</a:t>
            </a:r>
            <a:endParaRPr lang="es-CO" dirty="0" smtClean="0"/>
          </a:p>
          <a:p>
            <a:pPr algn="ctr">
              <a:buNone/>
            </a:pPr>
            <a:r>
              <a:rPr lang="es-MX" dirty="0" smtClean="0">
                <a:solidFill>
                  <a:schemeClr val="accent1"/>
                </a:solidFill>
              </a:rPr>
              <a:t>METAS</a:t>
            </a:r>
            <a:r>
              <a:rPr lang="es-MX" dirty="0" smtClean="0"/>
              <a:t> </a:t>
            </a:r>
          </a:p>
          <a:p>
            <a:pPr algn="ctr">
              <a:buNone/>
            </a:pPr>
            <a:endParaRPr lang="es-CO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143108" y="3143248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 el año 2011, se consolidará un espacio de reflexión con los maestros de las sedes rurales y sus directivos  con el propósito de aportar a la mejora de las competencias sociales, comunicativas, ciudadanas</a:t>
                      </a:r>
                      <a:r>
                        <a:rPr lang="es-CO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y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científicas naturales.</a:t>
                      </a:r>
                    </a:p>
                    <a:p>
                      <a:endParaRPr lang="es-CO" dirty="0"/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 ejecución de 35 sesiones de dinamización</a:t>
                      </a:r>
                      <a:r>
                        <a:rPr lang="es-CO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pedagógica </a:t>
                      </a:r>
                      <a:r>
                        <a:rPr lang="es-CO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por escuela durante el 2011, permitirá mediante  prácticas artísticas y ambientales, reflexionar sobre la importancia de la implementación del PRAE institucional en las sedes rurales.</a:t>
                      </a:r>
                      <a:endParaRPr lang="es-CO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57290" y="1357298"/>
            <a:ext cx="678661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dirty="0" smtClean="0">
              <a:effectLst/>
            </a:endParaRPr>
          </a:p>
          <a:p>
            <a:pPr algn="just"/>
            <a:r>
              <a:rPr lang="es-MX" sz="2000" dirty="0" smtClean="0">
                <a:effectLst/>
              </a:rPr>
              <a:t>Entendido como la oportunidad  de abrir una serie de interrogantes y discusiones alrededor de lo que implica la práctica docente en el contexto rural, a nivel procedimental, conceptual y actitudinal. </a:t>
            </a:r>
          </a:p>
          <a:p>
            <a:pPr algn="just"/>
            <a:endParaRPr lang="es-MX" sz="2000" dirty="0" smtClean="0">
              <a:effectLst/>
            </a:endParaRPr>
          </a:p>
          <a:p>
            <a:pPr algn="just"/>
            <a:endParaRPr lang="es-MX" sz="2000" dirty="0" smtClean="0">
              <a:effectLst/>
            </a:endParaRPr>
          </a:p>
          <a:p>
            <a:pPr algn="just"/>
            <a:r>
              <a:rPr lang="es-MX" sz="2000" dirty="0" smtClean="0">
                <a:effectLst/>
              </a:rPr>
              <a:t>comprendidas como una manera de consolidar estrategias metodológicas que permitan el reconocimiento de los escenarios rurales ,como escenarios de aprendizaje, desde la perspectiva de la educación ambiental .</a:t>
            </a:r>
            <a:endParaRPr lang="es-CO" sz="2000" dirty="0">
              <a:effectLst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71802" y="1071546"/>
            <a:ext cx="346601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 smtClean="0"/>
              <a:t>Espacio de Reflexión :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1714480" y="3214686"/>
            <a:ext cx="5993949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/>
              <a:t>Sesiones de dinamización pedagógica :</a:t>
            </a:r>
            <a:endParaRPr lang="es-CO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lcim">
  <a:themeElements>
    <a:clrScheme name="holcim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00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AA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lci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30000"/>
          </a:spcAft>
          <a:buClr>
            <a:srgbClr val="FAFD00"/>
          </a:buClr>
          <a:buSzPct val="9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30000"/>
          </a:spcAft>
          <a:buClr>
            <a:srgbClr val="FAFD00"/>
          </a:buClr>
          <a:buSzPct val="9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holci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lcim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lcim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3952</TotalTime>
  <Words>1378</Words>
  <Application>Microsoft Office PowerPoint</Application>
  <PresentationFormat>Carta (216 x 279 mm)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holcim</vt:lpstr>
      <vt:lpstr>“Los sentidos en busca del sentido ,de los escenarios rurales como escuelas vivas”   Chocontá 2011</vt:lpstr>
      <vt:lpstr>Reseña Historica.</vt:lpstr>
      <vt:lpstr>Diapositiva 3</vt:lpstr>
      <vt:lpstr> El segundo hito se materializo en el programa  “LEER PARA ESCRIBIR, ESCRIBIR PARA SER LEIDO” Recuperación y construcción de una memoria colectiva </vt:lpstr>
      <vt:lpstr>El contexto del problema y  la justificación de la propuesta se fundamento sobre los siguientes interrogantes: </vt:lpstr>
      <vt:lpstr>Diapositiva 6</vt:lpstr>
      <vt:lpstr>Evaluación 2010-Proyección 2011</vt:lpstr>
      <vt:lpstr> OBJETIVO</vt:lpstr>
      <vt:lpstr>Diapositiva 9</vt:lpstr>
      <vt:lpstr>¿Por qué partir de  la educación ambiental  y el PRAE como plataforma de articulación transversal de las demás áreas curriculares ? </vt:lpstr>
      <vt:lpstr>Instrumentos de seguimiento (Talleristas)</vt:lpstr>
      <vt:lpstr>Instrumentos de seguimiento (Docentes )</vt:lpstr>
    </vt:vector>
  </TitlesOfParts>
  <Company>Crealogix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Guidelines</dc:title>
  <dc:creator>chof</dc:creator>
  <cp:lastModifiedBy>Usuario</cp:lastModifiedBy>
  <cp:revision>499</cp:revision>
  <cp:lastPrinted>2001-05-04T17:21:56Z</cp:lastPrinted>
  <dcterms:created xsi:type="dcterms:W3CDTF">2001-03-19T10:14:20Z</dcterms:created>
  <dcterms:modified xsi:type="dcterms:W3CDTF">2011-06-08T14:34:43Z</dcterms:modified>
</cp:coreProperties>
</file>